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0" r:id="rId3"/>
    <p:sldId id="271" r:id="rId4"/>
    <p:sldId id="272" r:id="rId5"/>
    <p:sldId id="264" r:id="rId6"/>
    <p:sldId id="265" r:id="rId7"/>
    <p:sldId id="267" r:id="rId8"/>
    <p:sldId id="268" r:id="rId9"/>
    <p:sldId id="279" r:id="rId10"/>
    <p:sldId id="273" r:id="rId11"/>
    <p:sldId id="274" r:id="rId12"/>
    <p:sldId id="276" r:id="rId13"/>
    <p:sldId id="277" r:id="rId14"/>
    <p:sldId id="278" r:id="rId15"/>
    <p:sldId id="270" r:id="rId16"/>
  </p:sldIdLst>
  <p:sldSz cx="14630400" cy="8229600"/>
  <p:notesSz cx="8229600" cy="14630400"/>
  <p:embeddedFontLst>
    <p:embeddedFont>
      <p:font typeface="Fira Mono Medium" panose="020B0609050000020004" pitchFamily="49" charset="0"/>
      <p:regular r:id="rId18"/>
    </p:embeddedFont>
    <p:embeddedFont>
      <p:font typeface="Fira Sans Bold" panose="020B0604020202020204" charset="0"/>
      <p:bold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8B4A3D6-FFAE-4269-9B8D-DE30C28CD14A}">
          <p14:sldIdLst>
            <p14:sldId id="256"/>
            <p14:sldId id="280"/>
            <p14:sldId id="271"/>
            <p14:sldId id="272"/>
            <p14:sldId id="264"/>
            <p14:sldId id="265"/>
            <p14:sldId id="267"/>
            <p14:sldId id="268"/>
            <p14:sldId id="279"/>
            <p14:sldId id="273"/>
            <p14:sldId id="274"/>
            <p14:sldId id="276"/>
            <p14:sldId id="277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47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hount.com/ios/apple-health-vs-samsung-health-que-servicio-de-fitness-es-mejor-para-ti/" TargetMode="External"/><Relationship Id="rId2" Type="http://schemas.openxmlformats.org/officeDocument/2006/relationships/hyperlink" Target="https://blog.tecnotuto.com/ios/apple-health-vs-samsung-health-que-servicio-de-fitness-es-mejor-para-us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kiri.net/es/samsung-health-vs-apple-health-la-mejor-plataforma-para-ti/" TargetMode="External"/><Relationship Id="rId5" Type="http://schemas.openxmlformats.org/officeDocument/2006/relationships/hyperlink" Target="https://www.androidauthority.com/samsung-health-vs-apple-health-3075929/" TargetMode="External"/><Relationship Id="rId4" Type="http://schemas.openxmlformats.org/officeDocument/2006/relationships/hyperlink" Target="https://www.digitaltrends.com/mobile/comparing-apple-health-fitness-vs-samsung-health-ap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90" y="8847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CO" sz="4000" dirty="0" err="1">
                <a:solidFill>
                  <a:srgbClr val="FBF3FA"/>
                </a:solidFill>
                <a:latin typeface="Fira Mono Medium" panose="020B0609050000020004" pitchFamily="49" charset="0"/>
                <a:ea typeface="Fira Mono Medium" panose="020B0609050000020004" pitchFamily="49" charset="0"/>
                <a:cs typeface="Fira Mono Medium" pitchFamily="34" charset="-120"/>
              </a:rPr>
              <a:t>APPs</a:t>
            </a:r>
            <a:r>
              <a:rPr lang="es-CO" sz="4000" dirty="0">
                <a:solidFill>
                  <a:srgbClr val="FBF3FA"/>
                </a:solidFill>
                <a:latin typeface="Fira Mono Medium" panose="020B0609050000020004" pitchFamily="49" charset="0"/>
                <a:ea typeface="Fira Mono Medium" panose="020B0609050000020004" pitchFamily="49" charset="0"/>
                <a:cs typeface="Fira Mono Medium" pitchFamily="34" charset="-120"/>
              </a:rPr>
              <a:t> Salud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0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98740" y="5927271"/>
            <a:ext cx="42163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Sebastian Andres Zabala Saenz</a:t>
            </a:r>
            <a:endParaRPr lang="en-US" sz="2200" dirty="0"/>
          </a:p>
        </p:txBody>
      </p:sp>
      <p:pic>
        <p:nvPicPr>
          <p:cNvPr id="1028" name="Picture 4" descr="Recurso de boceto de salud de Apple - Kits de UI - Descargar Sketch Resource">
            <a:extLst>
              <a:ext uri="{FF2B5EF4-FFF2-40B4-BE49-F238E27FC236}">
                <a16:creationId xmlns:a16="http://schemas.microsoft.com/office/drawing/2014/main" id="{56EAA38D-C55A-7875-1051-5D880F564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t="2857" r="15072" b="18285"/>
          <a:stretch/>
        </p:blipFill>
        <p:spPr bwMode="auto">
          <a:xfrm>
            <a:off x="1018386" y="2302329"/>
            <a:ext cx="3290562" cy="2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rtify - Heart Health Monitor">
            <a:extLst>
              <a:ext uri="{FF2B5EF4-FFF2-40B4-BE49-F238E27FC236}">
                <a16:creationId xmlns:a16="http://schemas.microsoft.com/office/drawing/2014/main" id="{6A5EFCFD-FDB4-3681-E733-43F426869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93" y="2492829"/>
            <a:ext cx="2536372" cy="25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CBEE-E2DB-FF48-55E0-02A7A205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6CF3ACBC-3045-F025-90EC-AA0EAAB0F037}"/>
              </a:ext>
            </a:extLst>
          </p:cNvPr>
          <p:cNvSpPr/>
          <p:nvPr/>
        </p:nvSpPr>
        <p:spPr>
          <a:xfrm>
            <a:off x="839788" y="914400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Heartify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endParaRPr lang="en-US" sz="4450" dirty="0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9809C91-F8DE-0E12-FB0B-6FC9C843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258" y="914400"/>
            <a:ext cx="3598651" cy="6400800"/>
          </a:xfrm>
          <a:prstGeom prst="rect">
            <a:avLst/>
          </a:prstGeom>
        </p:spPr>
      </p:pic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3942C2F3-CA9F-63F4-6B05-F211213FCC4F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7057303" cy="498763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La función </a:t>
            </a:r>
            <a:r>
              <a:rPr lang="es-ES" sz="72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Readiness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 en la app </a:t>
            </a:r>
            <a:r>
              <a:rPr lang="es-ES" sz="72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Heartify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 mide tu capacidad de respuesta al estrés y la fatiga, asignando una puntuación de 0 a 100.</a:t>
            </a:r>
          </a:p>
          <a:p>
            <a:pPr marL="0" indent="0">
              <a:buNone/>
            </a:pPr>
            <a:endParaRPr lang="es-ES" sz="72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0" indent="0">
              <a:buNone/>
            </a:pP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🔹 </a:t>
            </a:r>
            <a:r>
              <a:rPr lang="es-ES" sz="720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Cómo funciona: 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Usa la cámara del teléfono con tecnología PPG para analizar la frecuencia cardíaca y la variabilidad de la frecuencia cardíaca (HRV).</a:t>
            </a:r>
          </a:p>
          <a:p>
            <a:pPr marL="0" indent="0">
              <a:buNone/>
            </a:pPr>
            <a:endParaRPr lang="es-ES" sz="72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0" indent="0">
              <a:buNone/>
            </a:pP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🔹 </a:t>
            </a:r>
            <a:r>
              <a:rPr lang="es-ES" sz="720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Objetivo: 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Ayuda a tomar decisiones sobre actividad física o descanso, optimizando el bienestar.</a:t>
            </a:r>
          </a:p>
          <a:p>
            <a:pPr marL="0" indent="0">
              <a:buNone/>
            </a:pPr>
            <a:endParaRPr lang="es-ES" sz="72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0" indent="0">
              <a:buNone/>
            </a:pP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🔹 </a:t>
            </a:r>
            <a:r>
              <a:rPr lang="es-ES" sz="720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Extras: 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También mide frecuencia cardíaca, presión arterial y niveles de oxígeno.</a:t>
            </a:r>
          </a:p>
          <a:p>
            <a:pPr marL="0" indent="0">
              <a:buNone/>
            </a:pPr>
            <a:endParaRPr lang="es-ES" sz="72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0" indent="0">
              <a:buNone/>
            </a:pPr>
            <a:r>
              <a:rPr lang="es-ES" sz="720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⚠ Nota: </a:t>
            </a:r>
            <a:r>
              <a:rPr lang="es-ES" sz="7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No es una herramienta médica, se recomienda consultar con un profesional de salud.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477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D25C-CC91-B3FE-A13F-637BE8752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791041F6-BA94-C3A0-6BC6-DD9C15086491}"/>
              </a:ext>
            </a:extLst>
          </p:cNvPr>
          <p:cNvSpPr/>
          <p:nvPr/>
        </p:nvSpPr>
        <p:spPr>
          <a:xfrm>
            <a:off x="839788" y="914400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Estrés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182DE1F1-D880-EE79-CF6A-47EACB4F2CE8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7057303" cy="49876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Se estima a partir de la variabilidad de la frecuencia cardíaca (HRV, por sus siglas en inglés).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Un HRV bajo suele indicar mayor estrés, mientras que un HRV alto sugiere relajación y bienestar.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También puede incluir factores como la frecuencia cardíaca en reposo y su variabilidad en el tiempo.</a:t>
            </a:r>
          </a:p>
          <a:p>
            <a:endParaRPr lang="es-CO" dirty="0"/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FB5D468-2804-5B5E-F833-E783B0A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65" y="914400"/>
            <a:ext cx="35986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093C-6BD5-2599-9BE7-EEF2AD19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611BBE92-223A-419F-8D2A-AD91F2149015}"/>
              </a:ext>
            </a:extLst>
          </p:cNvPr>
          <p:cNvSpPr/>
          <p:nvPr/>
        </p:nvSpPr>
        <p:spPr>
          <a:xfrm>
            <a:off x="839788" y="914400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Tensión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E5B1FCDD-0D5C-D407-E550-D4A2E8AD965B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7057303" cy="49876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Relacionada con la presión arterial y la rigidez vascular, aunque la app no mide directamente la presión arterial.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Puede inferirla a partir de cambios en la frecuencia cardíaca y el tono vascular detectado por PPG.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Si el pulso es irregular o hay una respuesta exagerada del corazón, puede interpretarse como una mayor tensión.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8BC05B7-552D-14A7-95D7-D3B9E99A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65" y="914400"/>
            <a:ext cx="35986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74880-0B64-CB90-C1B5-846C7EB1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FD669AD9-CF28-8E98-1FC3-1CEAD3CA28B6}"/>
              </a:ext>
            </a:extLst>
          </p:cNvPr>
          <p:cNvSpPr/>
          <p:nvPr/>
        </p:nvSpPr>
        <p:spPr>
          <a:xfrm>
            <a:off x="839788" y="914400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s-ES" sz="4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Energía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0582E56-7527-D9CD-F453-B944C1E0DDE7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7057303" cy="49876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Se estima en función de la frecuencia cardíaca y la HRV.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Una HRV alta y un ritmo cardíaco moderado pueden indicar mayor energía y recuperación.</a:t>
            </a:r>
          </a:p>
          <a:p>
            <a:endParaRPr lang="es-ES" sz="18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r>
              <a:rPr lang="es-E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Un HRV bajo y una frecuencia cardíaca elevada pueden asociarse con fatiga o agotamiento.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37DE83C-F5AC-64EF-C887-2422371F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65" y="914400"/>
            <a:ext cx="35986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DA5F6-C11D-3442-7199-B8FFE90D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B62C695-36D7-9F3A-DD6F-ED88AB7B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85" y="1205346"/>
            <a:ext cx="3598651" cy="6400800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650A5DA-7261-C91C-90EA-2316F3FE4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66" y="1205346"/>
            <a:ext cx="35986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20A1-EACC-545F-498F-40FA90BB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B33BE9F3-1E4C-11EF-B680-B65C5E8628D4}"/>
              </a:ext>
            </a:extLst>
          </p:cNvPr>
          <p:cNvSpPr/>
          <p:nvPr/>
        </p:nvSpPr>
        <p:spPr>
          <a:xfrm>
            <a:off x="1006475" y="1820971"/>
            <a:ext cx="12617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Bibliografia</a:t>
            </a:r>
            <a:endParaRPr lang="en-US" sz="445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04D506-7845-B90C-5C82-503848017F5F}"/>
              </a:ext>
            </a:extLst>
          </p:cNvPr>
          <p:cNvSpPr txBox="1"/>
          <p:nvPr/>
        </p:nvSpPr>
        <p:spPr>
          <a:xfrm>
            <a:off x="2660072" y="2529750"/>
            <a:ext cx="931025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https://blog.tecnotuto.com/ios/apple-health-vs-samsung-health-que-servicio-de-fitness-es-mejor-para-usted/</a:t>
            </a:r>
            <a:endParaRPr lang="es-CO" sz="20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https://ahount.com/ios/apple-health-vs-samsung-health-que-servicio-de-fitness-es-mejor-para-ti/</a:t>
            </a:r>
            <a:endParaRPr lang="es-CO" sz="20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https://www.digitaltrends.com/mobile/comparing-apple-health-fitness-vs-samsung-health-apps/</a:t>
            </a:r>
            <a:endParaRPr lang="es-CO" sz="20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https://www.androidauthority.com/samsung-health-vs-apple-health-3075929/</a:t>
            </a:r>
            <a:endParaRPr lang="es-CO" sz="20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https://fikiri.net/es/samsung-health-vs-apple-health-la-mejor-plataforma-para-ti/</a:t>
            </a:r>
            <a:endParaRPr lang="es-CO" sz="20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  <a:p>
            <a:endParaRPr lang="es-ES" sz="25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31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A6DF4-F297-A374-13B3-9C2D9EF8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ecurso de boceto de salud de Apple - Kits de UI - Descargar Sketch Resource">
            <a:extLst>
              <a:ext uri="{FF2B5EF4-FFF2-40B4-BE49-F238E27FC236}">
                <a16:creationId xmlns:a16="http://schemas.microsoft.com/office/drawing/2014/main" id="{A1DCEE39-878E-0E3A-2FE8-8B5D05360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t="2857" r="15072" b="18285"/>
          <a:stretch/>
        </p:blipFill>
        <p:spPr bwMode="auto">
          <a:xfrm>
            <a:off x="6838864" y="1439883"/>
            <a:ext cx="5683750" cy="507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CD3AA0E-2ADD-21DB-59EB-681AFFEB3645}"/>
              </a:ext>
            </a:extLst>
          </p:cNvPr>
          <p:cNvSpPr/>
          <p:nvPr/>
        </p:nvSpPr>
        <p:spPr>
          <a:xfrm>
            <a:off x="704706" y="3760409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Salud 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45701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A71F3-3D1A-9234-AE3E-8C1368F1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09102203-66D7-A5DC-22C7-38473B851A0F}"/>
              </a:ext>
            </a:extLst>
          </p:cNvPr>
          <p:cNvSpPr/>
          <p:nvPr/>
        </p:nvSpPr>
        <p:spPr>
          <a:xfrm>
            <a:off x="1813221" y="702676"/>
            <a:ext cx="3018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Resumen</a:t>
            </a:r>
            <a:endParaRPr lang="en-US" sz="4450" dirty="0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2E23937-7D16-0B50-FC89-6DD36884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1" y="1430278"/>
            <a:ext cx="3018578" cy="5369043"/>
          </a:xfrm>
          <a:prstGeom prst="rect">
            <a:avLst/>
          </a:prstGeom>
        </p:spPr>
      </p:pic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49D1B98-0622-4B48-3859-733E5BC0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1" y="1430277"/>
            <a:ext cx="3018578" cy="5369043"/>
          </a:xfrm>
          <a:prstGeom prst="rect">
            <a:avLst/>
          </a:prstGeom>
        </p:spPr>
      </p:pic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6D6EC5F-FAF3-B9D2-894B-49153434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601" y="1430278"/>
            <a:ext cx="3018578" cy="5369044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B938BDD4-C576-2D95-9F13-389C1BBA6D1D}"/>
              </a:ext>
            </a:extLst>
          </p:cNvPr>
          <p:cNvSpPr/>
          <p:nvPr/>
        </p:nvSpPr>
        <p:spPr>
          <a:xfrm>
            <a:off x="5805911" y="702675"/>
            <a:ext cx="70112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Categorias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20228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05CC-DBC9-D4A3-19D7-09B66F25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14ECA3FD-760C-31FF-19AC-5E3754D805C5}"/>
              </a:ext>
            </a:extLst>
          </p:cNvPr>
          <p:cNvSpPr/>
          <p:nvPr/>
        </p:nvSpPr>
        <p:spPr>
          <a:xfrm>
            <a:off x="5225324" y="721499"/>
            <a:ext cx="3018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Datos</a:t>
            </a:r>
            <a:endParaRPr lang="en-US" sz="4450" dirty="0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5ED4801-AECF-6DF1-A998-AA057019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19" y="1430278"/>
            <a:ext cx="3018578" cy="5369043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F24666B5-0614-E258-B283-BA1511FE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929" y="1411455"/>
            <a:ext cx="3018578" cy="53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1754896-8B57-7355-3B07-5987EC08A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77204"/>
              </p:ext>
            </p:extLst>
          </p:nvPr>
        </p:nvGraphicFramePr>
        <p:xfrm>
          <a:off x="1006476" y="1500447"/>
          <a:ext cx="12617448" cy="530352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181130111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89388534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57009160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1980472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Característica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Samsung </a:t>
                      </a:r>
                      <a:r>
                        <a:rPr lang="es-CO" sz="1800" b="1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Health</a:t>
                      </a:r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Salud de iPhone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5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Forma de lectura y toma de datos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158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Registro de pasos y distancia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Acelerómetro del móvil o Galaxy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 / Acelerómetro del iPhone o Apple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endParaRPr lang="es-CO" sz="1500" b="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74143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Calorías activas y entrenamientos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Acelerómetro, sensores del Galaxy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, entrada manual / Acelerómetro del iPhone, Apple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endParaRPr lang="es-CO" sz="1500" b="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9491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 sz="1800" b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Seguimiento automático de actividad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❌ (Requiere Apple </a:t>
                      </a:r>
                      <a:r>
                        <a:rPr lang="es-CO" sz="18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Acelerómetro del móvil, Galaxy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 / Apple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endParaRPr lang="es-CO" sz="1500" b="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4388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ES" sz="1800" b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Seguimiento de ciclismo y natación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GPS del móvil o Galaxy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s-CO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 / GPS del iPhone o Apple </a:t>
                      </a:r>
                      <a:r>
                        <a:rPr lang="es-CO" sz="1500" b="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Watch</a:t>
                      </a:r>
                      <a:endParaRPr lang="es-CO" sz="1500" b="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597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ES" sz="1800" b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Registro de comidas y nutrición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500" b="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  <a:cs typeface="Times New Roman" panose="02020603050405020304" pitchFamily="18" charset="0"/>
                        </a:rPr>
                        <a:t>Entrada manual del usuario / Entrada manual del usuario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5459"/>
                  </a:ext>
                </a:extLst>
              </a:tr>
            </a:tbl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4B3E3BA0-2EF5-6755-C27F-0EF53B3A7D76}"/>
              </a:ext>
            </a:extLst>
          </p:cNvPr>
          <p:cNvSpPr/>
          <p:nvPr/>
        </p:nvSpPr>
        <p:spPr>
          <a:xfrm>
            <a:off x="1006476" y="791668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-</a:t>
            </a: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Comparación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General 📊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4383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0E9C2-2D5B-1F0D-8FC2-9862049E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46400DFF-424B-570B-B704-161856CE45ED}"/>
              </a:ext>
            </a:extLst>
          </p:cNvPr>
          <p:cNvSpPr/>
          <p:nvPr/>
        </p:nvSpPr>
        <p:spPr>
          <a:xfrm>
            <a:off x="1006476" y="791668"/>
            <a:ext cx="12617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ES" sz="3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-Signos Vitales y Composición Corporal ❤️📏</a:t>
            </a:r>
            <a:endParaRPr lang="en-US" sz="350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AB250C7-F27F-2622-7F20-372927FE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39353"/>
              </p:ext>
            </p:extLst>
          </p:nvPr>
        </p:nvGraphicFramePr>
        <p:xfrm>
          <a:off x="1006476" y="1500447"/>
          <a:ext cx="12617448" cy="548640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47505342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6397278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229925891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59910679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Característica</a:t>
                      </a:r>
                      <a:endParaRPr lang="es-CO" sz="180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Samsung </a:t>
                      </a:r>
                      <a:r>
                        <a:rPr lang="es-CO" sz="1800" b="1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Health</a:t>
                      </a:r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✅</a:t>
                      </a:r>
                      <a:endParaRPr lang="es-CO" sz="180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Salud de iPhone ✅</a:t>
                      </a:r>
                      <a:endParaRPr lang="es-CO" sz="180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Forma de lectura y toma de datos</a:t>
                      </a:r>
                      <a:endParaRPr lang="es-ES" sz="1800" dirty="0">
                        <a:solidFill>
                          <a:schemeClr val="bg1"/>
                        </a:solidFill>
                        <a:latin typeface="Fira Mono Medium" panose="020B0609050000020004" pitchFamily="49" charset="0"/>
                        <a:ea typeface="Fira Mono Medium" panose="020B06090500000200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9119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Frecuencia cardíaca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Watch (sensor óptico) / Apple Watch (sensor óptico)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1488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ES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Variabilidad de la frecuencia cardíaca (HRV)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Watch (sensor óptico) / Apple Watch (sensor óptico)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1816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Presión arterial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(Con Galaxy Watch)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Watch (sensor de presión) / No disponible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3506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s-CO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Saturación de oxígeno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(Galaxy Watch)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(Apple </a:t>
                      </a:r>
                      <a:r>
                        <a:rPr lang="es-CO" sz="180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Series 6+)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</a:t>
                      </a:r>
                      <a:r>
                        <a:rPr lang="es-CO" sz="180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(sensor de oxígeno) / Apple </a:t>
                      </a:r>
                      <a:r>
                        <a:rPr lang="es-CO" sz="180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Series 6+ (sensor de oxígeno)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12101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s-ES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Composición corporal (grasa, músculo, agua)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(Galaxy Watch 4+)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</a:t>
                      </a:r>
                      <a:r>
                        <a:rPr lang="es-CO" sz="1800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CO" sz="1800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4+ (bioimpedancia) / No disponible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914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0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4397-97EE-840C-0F07-F1D62592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BB7E0C5-B6E2-330C-3F5E-DE9646F16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36137"/>
              </p:ext>
            </p:extLst>
          </p:nvPr>
        </p:nvGraphicFramePr>
        <p:xfrm>
          <a:off x="1006476" y="1500447"/>
          <a:ext cx="12617448" cy="630936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181130111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89388534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57009160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1980472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Característica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Samsung </a:t>
                      </a:r>
                      <a:r>
                        <a:rPr lang="es-CO" b="1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Health</a:t>
                      </a:r>
                      <a:r>
                        <a:rPr lang="es-CO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Salud de iPhone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Forma de lectura y toma de datos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158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Registro de estado de ánimo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Entrada manual o análisis automático / Entrada manual del usuario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74143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Meditación y relajación guiada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(Integrado)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❌ (Requiere apps externas)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Integrado en la app / Requiere apps externas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9491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Análisis del sueño automático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(Con Apple </a:t>
                      </a:r>
                      <a:r>
                        <a:rPr lang="es-CO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Watch (monitoreo automático) / Apple Watch (monitoreo automático)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4388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Detección de ronquidos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(Micrófono del móvil)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Micrófono del móvil / No disponible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597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Puntuación de calidad del sueño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, análisis del sueño / Apple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, análisis del sueño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5459"/>
                  </a:ext>
                </a:extLst>
              </a:tr>
            </a:tbl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F868E272-7973-A404-50FC-95EEC5C52213}"/>
              </a:ext>
            </a:extLst>
          </p:cNvPr>
          <p:cNvSpPr/>
          <p:nvPr/>
        </p:nvSpPr>
        <p:spPr>
          <a:xfrm>
            <a:off x="1006476" y="791668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-</a:t>
            </a:r>
            <a:r>
              <a:rPr lang="es-E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Salud Mental y Sueño 🧘‍♂️😴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11036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0F74-CF1C-88A3-4C9C-8F517197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394C2D8-E938-4772-C9C9-EB4328F2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75977"/>
              </p:ext>
            </p:extLst>
          </p:nvPr>
        </p:nvGraphicFramePr>
        <p:xfrm>
          <a:off x="1006476" y="1500447"/>
          <a:ext cx="12617448" cy="548640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181130111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89388534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57009160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1980472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Característica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Samsung </a:t>
                      </a:r>
                      <a:r>
                        <a:rPr lang="es-CO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Health</a:t>
                      </a:r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Salud de iPhone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Forma de lectura y toma de datos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158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Registro de medicamentos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Entrada manual del usuario / Entrada manual del usuario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74143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Registro médico (alergias, grupo sanguíneo)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Entrada manual del usuario / Entrada manual del usuario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9491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Medición del estrés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 (HRV y respiración)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Watch (HRV y respiración) / No disponible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43887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Ejercicios de respiración guiados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Galaxy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(sensor de respiración) / Apple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Watch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 (sensor de respiración)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597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Característica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Samsung Health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Salud de iPhone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  <a:latin typeface="Fira Mono Medium" panose="020B0609050000020004" pitchFamily="49" charset="0"/>
                          <a:ea typeface="Fira Mono Medium" panose="020B0609050000020004" pitchFamily="49" charset="0"/>
                        </a:rPr>
                        <a:t>Forma de lectura y toma de datos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5459"/>
                  </a:ext>
                </a:extLst>
              </a:tr>
            </a:tbl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DD61A0B7-3A4B-6427-80C6-9BDB120ECFF6}"/>
              </a:ext>
            </a:extLst>
          </p:cNvPr>
          <p:cNvSpPr/>
          <p:nvPr/>
        </p:nvSpPr>
        <p:spPr>
          <a:xfrm>
            <a:off x="1006476" y="791668"/>
            <a:ext cx="12617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-</a:t>
            </a: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Otras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Funciones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Importantes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⚙️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7870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57BB-2900-217B-6DD3-787D7C38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DDB85ABC-8989-A38F-ECBE-69F7FA554DEA}"/>
              </a:ext>
            </a:extLst>
          </p:cNvPr>
          <p:cNvSpPr/>
          <p:nvPr/>
        </p:nvSpPr>
        <p:spPr>
          <a:xfrm>
            <a:off x="704706" y="3760409"/>
            <a:ext cx="7057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Heartify</a:t>
            </a: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endParaRPr lang="en-US" sz="4450" dirty="0"/>
          </a:p>
        </p:txBody>
      </p:sp>
      <p:pic>
        <p:nvPicPr>
          <p:cNvPr id="2" name="Picture 6" descr="Heartify - Heart Health Monitor">
            <a:extLst>
              <a:ext uri="{FF2B5EF4-FFF2-40B4-BE49-F238E27FC236}">
                <a16:creationId xmlns:a16="http://schemas.microsoft.com/office/drawing/2014/main" id="{3EB93021-C777-2E3A-07A2-58829278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1996"/>
            <a:ext cx="4585607" cy="45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2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817</Words>
  <Application>Microsoft Office PowerPoint</Application>
  <PresentationFormat>Personalizado</PresentationFormat>
  <Paragraphs>143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Fira Sans Bold</vt:lpstr>
      <vt:lpstr>Fira Mono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Sebastian Andrés Zabala Saenz</cp:lastModifiedBy>
  <cp:revision>6</cp:revision>
  <dcterms:created xsi:type="dcterms:W3CDTF">2025-02-18T08:00:23Z</dcterms:created>
  <dcterms:modified xsi:type="dcterms:W3CDTF">2025-02-20T05:34:16Z</dcterms:modified>
</cp:coreProperties>
</file>